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84" r:id="rId14"/>
    <p:sldId id="285" r:id="rId15"/>
    <p:sldId id="273" r:id="rId16"/>
    <p:sldId id="276" r:id="rId17"/>
    <p:sldId id="274" r:id="rId18"/>
    <p:sldId id="275" r:id="rId19"/>
    <p:sldId id="277" r:id="rId20"/>
    <p:sldId id="278" r:id="rId21"/>
    <p:sldId id="279" r:id="rId22"/>
    <p:sldId id="283" r:id="rId23"/>
    <p:sldId id="281" r:id="rId2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8673"/>
    <a:srgbClr val="99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32" d="100"/>
          <a:sy n="132" d="100"/>
        </p:scale>
        <p:origin x="9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2125" y="2276475"/>
            <a:ext cx="6840538" cy="18002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cs-CZ" altLang="cs-CZ" noProof="0" smtClean="0"/>
              <a:t>Kliknutím lze upravit styl.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2125" y="4581525"/>
            <a:ext cx="5759450" cy="1152525"/>
          </a:xfrm>
        </p:spPr>
        <p:txBody>
          <a:bodyPr/>
          <a:lstStyle>
            <a:lvl1pPr marL="0" indent="0"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Kliknutím lze upravit styl předlohy.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A198E4A-1D86-4F47-B248-6F414F7160CA}" type="slidenum">
              <a:rPr lang="cs-CZ" altLang="cs-CZ"/>
              <a:pPr/>
              <a:t>‹#›</a:t>
            </a:fld>
            <a:endParaRPr lang="cs-CZ" altLang="cs-CZ"/>
          </a:p>
        </p:txBody>
      </p:sp>
      <p:pic>
        <p:nvPicPr>
          <p:cNvPr id="3081" name="Picture 9" descr="ppt_uvod_final_bezfotk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0825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07499-9676-4597-8DB9-35CB1CA28E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2078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78600" y="260350"/>
            <a:ext cx="2097088" cy="567531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87338" y="260350"/>
            <a:ext cx="6138862" cy="567531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5AD78-312B-4E4C-9670-F8358463AAA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73199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213" y="1484313"/>
            <a:ext cx="7991475" cy="57626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4213" y="2060575"/>
            <a:ext cx="3919537" cy="381635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756150" y="2060575"/>
            <a:ext cx="3919538" cy="1831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756150" y="4044950"/>
            <a:ext cx="3919538" cy="183197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68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425B9-BDFF-4E9B-88F5-67773E2807B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312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FD494-2904-45F1-A06E-3EB7157F3C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6587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409700"/>
            <a:ext cx="38036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870450" y="1409700"/>
            <a:ext cx="3805238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191F-4E4E-4A90-8759-1EB24601C2B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2700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63C7-1A16-41E5-A02B-A8A709B9F6D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803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0D62F-64DF-4326-97C7-C21B81D52FF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5309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82B23-1F9E-46B3-9FC8-E382FCE369C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252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D5B3F-DE0D-4C36-BF49-26625E11D09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0776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DC4F2-56A9-4533-824F-F60F249F896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634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ppt_vnitrni_strana_fin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260350"/>
            <a:ext cx="61214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09700"/>
            <a:ext cx="776128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A1722EB-835E-4B4A-8F46-01F7401D276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3000" b="1" kern="1200">
          <a:solidFill>
            <a:srgbClr val="868673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vcr.cz/clanek/informace-k-pouzivani-elektronickeho-podpisu.aspx" TargetMode="External"/><Relationship Id="rId2" Type="http://schemas.openxmlformats.org/officeDocument/2006/relationships/hyperlink" Target="https://www.lupa.cz/serialy/eidas-elektronicke-podpisy-a-sluzby-vytvarejici-duveru/" TargetMode="Externa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zechpoint.cz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zechpoint.cz/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portal.gov.cz/portal/obcan/cph/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b="0" dirty="0" err="1">
                <a:latin typeface="Arial Black" panose="020B0A04020102020204" pitchFamily="34" charset="0"/>
              </a:rPr>
              <a:t>eGovernment</a:t>
            </a:r>
            <a:r>
              <a:rPr lang="cs-CZ" altLang="cs-CZ" b="0" dirty="0">
                <a:latin typeface="Arial Black" panose="020B0A04020102020204" pitchFamily="34" charset="0"/>
              </a:rPr>
              <a:t> neboli elektronizace</a:t>
            </a:r>
            <a:br>
              <a:rPr lang="cs-CZ" altLang="cs-CZ" b="0" dirty="0">
                <a:latin typeface="Arial Black" panose="020B0A04020102020204" pitchFamily="34" charset="0"/>
              </a:rPr>
            </a:br>
            <a:r>
              <a:rPr lang="cs-CZ" altLang="cs-CZ" b="0" dirty="0">
                <a:latin typeface="Arial Black" panose="020B0A04020102020204" pitchFamily="34" charset="0"/>
              </a:rPr>
              <a:t>veřejné správy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altLang="cs-CZ" dirty="0"/>
              <a:t>Pavel Kopecký</a:t>
            </a:r>
          </a:p>
          <a:p>
            <a:pPr algn="ctr"/>
            <a:r>
              <a:rPr lang="cs-CZ" altLang="cs-CZ" dirty="0" smtClean="0"/>
              <a:t>Odbor informačních technologií</a:t>
            </a:r>
          </a:p>
          <a:p>
            <a:pPr algn="ctr"/>
            <a:r>
              <a:rPr lang="cs-CZ" altLang="cs-CZ" dirty="0" smtClean="0"/>
              <a:t>město Kroměříž</a:t>
            </a:r>
            <a:endParaRPr lang="cs-CZ" altLang="cs-CZ" dirty="0"/>
          </a:p>
          <a:p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základní pojmy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3954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Platforma pro </a:t>
            </a:r>
            <a:r>
              <a:rPr lang="cs-CZ" sz="2400" b="1" dirty="0">
                <a:latin typeface="+mn-lt"/>
              </a:rPr>
              <a:t>bezpečné sdílení dat</a:t>
            </a:r>
            <a:endParaRPr lang="cs-CZ" sz="2400" dirty="0">
              <a:latin typeface="+mn-lt"/>
            </a:endParaRP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Referenční údaje – </a:t>
            </a:r>
            <a:r>
              <a:rPr lang="cs-CZ" sz="2400" dirty="0" err="1">
                <a:latin typeface="+mn-lt"/>
              </a:rPr>
              <a:t>údaje</a:t>
            </a:r>
            <a:r>
              <a:rPr lang="cs-CZ" sz="2400" dirty="0">
                <a:latin typeface="+mn-lt"/>
              </a:rPr>
              <a:t> právně závazné a platné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Povinnost/možnost OVM </a:t>
            </a:r>
            <a:r>
              <a:rPr lang="cs-CZ" sz="2400" b="1" dirty="0">
                <a:latin typeface="+mn-lt"/>
              </a:rPr>
              <a:t>získávat</a:t>
            </a:r>
            <a:r>
              <a:rPr lang="cs-CZ" sz="2400" dirty="0">
                <a:latin typeface="+mn-lt"/>
              </a:rPr>
              <a:t> potřebné </a:t>
            </a:r>
            <a:r>
              <a:rPr lang="cs-CZ" sz="2400" b="1" dirty="0">
                <a:latin typeface="+mn-lt"/>
              </a:rPr>
              <a:t>údaje</a:t>
            </a:r>
            <a:r>
              <a:rPr lang="cs-CZ" sz="2400" dirty="0">
                <a:latin typeface="+mn-lt"/>
              </a:rPr>
              <a:t> </a:t>
            </a:r>
            <a:r>
              <a:rPr lang="cs-CZ" sz="2400" b="1" dirty="0">
                <a:latin typeface="+mn-lt"/>
              </a:rPr>
              <a:t>ze základních registrů</a:t>
            </a:r>
            <a:r>
              <a:rPr lang="cs-CZ" sz="2400" dirty="0">
                <a:latin typeface="+mn-lt"/>
              </a:rPr>
              <a:t> prostřednictvím:</a:t>
            </a:r>
          </a:p>
          <a:p>
            <a:pPr marL="800100" lvl="1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 err="1">
                <a:latin typeface="+mn-lt"/>
              </a:rPr>
              <a:t>agendových</a:t>
            </a:r>
            <a:r>
              <a:rPr lang="cs-CZ" sz="2400" b="1" dirty="0">
                <a:latin typeface="+mn-lt"/>
              </a:rPr>
              <a:t> informačních systémů (AIS)</a:t>
            </a:r>
          </a:p>
          <a:p>
            <a:pPr marL="1257300" lvl="2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centrální</a:t>
            </a:r>
          </a:p>
          <a:p>
            <a:pPr marL="1257300" lvl="2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lokální</a:t>
            </a:r>
          </a:p>
          <a:p>
            <a:pPr marL="800100" lvl="1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datové schránky – speciální formulář</a:t>
            </a:r>
          </a:p>
          <a:p>
            <a:pPr marL="800100" lvl="1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 err="1">
                <a:latin typeface="+mn-lt"/>
              </a:rPr>
              <a:t>CzechPoint</a:t>
            </a:r>
            <a:endParaRPr lang="cs-CZ" sz="24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696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dopady pro občana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2832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Při styku s OVM </a:t>
            </a:r>
            <a:r>
              <a:rPr lang="cs-CZ" sz="2400" b="1" dirty="0">
                <a:latin typeface="+mn-lt"/>
              </a:rPr>
              <a:t>nebudou muset uvádět </a:t>
            </a:r>
            <a:r>
              <a:rPr lang="cs-CZ" sz="2400" dirty="0">
                <a:latin typeface="+mn-lt"/>
              </a:rPr>
              <a:t>a </a:t>
            </a:r>
            <a:r>
              <a:rPr lang="cs-CZ" sz="2400" b="1" dirty="0">
                <a:latin typeface="+mn-lt"/>
              </a:rPr>
              <a:t>dokládat</a:t>
            </a:r>
            <a:r>
              <a:rPr lang="cs-CZ" sz="2400" dirty="0">
                <a:latin typeface="+mn-lt"/>
              </a:rPr>
              <a:t> </a:t>
            </a:r>
            <a:r>
              <a:rPr lang="cs-CZ" sz="2400" b="1" dirty="0">
                <a:latin typeface="+mn-lt"/>
              </a:rPr>
              <a:t>pravdivost údajů</a:t>
            </a:r>
            <a:r>
              <a:rPr lang="cs-CZ" sz="2400" dirty="0">
                <a:latin typeface="+mn-lt"/>
              </a:rPr>
              <a:t>, které budou obsaženy v základních registrech </a:t>
            </a:r>
            <a:r>
              <a:rPr lang="cs-CZ" sz="2400" dirty="0">
                <a:latin typeface="+mn-lt"/>
                <a:sym typeface="Symbol"/>
              </a:rPr>
              <a:t> </a:t>
            </a:r>
            <a:r>
              <a:rPr lang="cs-CZ" sz="2400" dirty="0">
                <a:latin typeface="+mn-lt"/>
              </a:rPr>
              <a:t>zrychlení procesu vyřízení jejich záležitosti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Jsou informováni o tom, </a:t>
            </a:r>
            <a:r>
              <a:rPr lang="cs-CZ" sz="2400" b="1" dirty="0">
                <a:latin typeface="+mn-lt"/>
              </a:rPr>
              <a:t>jaká data o nich stát vede</a:t>
            </a:r>
            <a:r>
              <a:rPr lang="cs-CZ" sz="2400" dirty="0">
                <a:latin typeface="+mn-lt"/>
              </a:rPr>
              <a:t/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a kdo na ně nahlíží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Měli by veřejnou správu vnímat jako </a:t>
            </a:r>
            <a:r>
              <a:rPr lang="cs-CZ" sz="2400" b="1" dirty="0">
                <a:latin typeface="+mn-lt"/>
              </a:rPr>
              <a:t>přístupnější</a:t>
            </a:r>
            <a:br>
              <a:rPr lang="cs-CZ" sz="2400" b="1" dirty="0">
                <a:latin typeface="+mn-lt"/>
              </a:rPr>
            </a:br>
            <a:r>
              <a:rPr lang="cs-CZ" sz="2400" b="1" dirty="0">
                <a:latin typeface="+mn-lt"/>
              </a:rPr>
              <a:t>a průhlednější</a:t>
            </a:r>
            <a:endParaRPr lang="cs-CZ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83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dopady na OVM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36464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Práce s </a:t>
            </a:r>
            <a:r>
              <a:rPr lang="cs-CZ" sz="2400" b="1" dirty="0">
                <a:latin typeface="+mn-lt"/>
              </a:rPr>
              <a:t>referenčními údaji</a:t>
            </a:r>
            <a:r>
              <a:rPr lang="cs-CZ" sz="2400" dirty="0">
                <a:latin typeface="+mn-lt"/>
              </a:rPr>
              <a:t>, které jsou považovány za</a:t>
            </a:r>
            <a:r>
              <a:rPr lang="cs-CZ" sz="2400" b="1" dirty="0">
                <a:latin typeface="+mn-lt"/>
              </a:rPr>
              <a:t> správné</a:t>
            </a:r>
            <a:r>
              <a:rPr lang="cs-CZ" sz="2400" dirty="0">
                <a:latin typeface="+mn-lt"/>
              </a:rPr>
              <a:t>, dokud nebude prokázán opak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Všechny </a:t>
            </a:r>
            <a:r>
              <a:rPr lang="cs-CZ" sz="2400" dirty="0" err="1">
                <a:latin typeface="+mn-lt"/>
              </a:rPr>
              <a:t>agendové</a:t>
            </a:r>
            <a:r>
              <a:rPr lang="cs-CZ" sz="2400" dirty="0">
                <a:latin typeface="+mn-lt"/>
              </a:rPr>
              <a:t> informační systémy „pracují“ se </a:t>
            </a:r>
            <a:r>
              <a:rPr lang="cs-CZ" sz="2400" b="1" dirty="0">
                <a:latin typeface="+mn-lt"/>
              </a:rPr>
              <a:t>stejnými údaji </a:t>
            </a:r>
            <a:r>
              <a:rPr lang="cs-CZ" sz="2400" dirty="0">
                <a:latin typeface="+mn-lt"/>
              </a:rPr>
              <a:t>(efektivní využívání dat ze  základních registrů, odstranění duplicity)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i="1" dirty="0">
                <a:latin typeface="+mn-lt"/>
              </a:rPr>
              <a:t>Do budoucna se počítá s </a:t>
            </a:r>
            <a:r>
              <a:rPr lang="cs-CZ" sz="2400" b="1" i="1" dirty="0">
                <a:latin typeface="+mn-lt"/>
              </a:rPr>
              <a:t>rozšířením o další registry</a:t>
            </a:r>
            <a:br>
              <a:rPr lang="cs-CZ" sz="2400" b="1" i="1" dirty="0">
                <a:latin typeface="+mn-lt"/>
              </a:rPr>
            </a:br>
            <a:r>
              <a:rPr lang="cs-CZ" sz="2400" i="1" dirty="0">
                <a:latin typeface="+mn-lt"/>
              </a:rPr>
              <a:t>s vazbou na současné základní registry (např. rejstřík řidičů, rejstřík motorových vozidel, rejstřík trestů atd.)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endParaRPr lang="cs-CZ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47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základní pojmy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40626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dirty="0"/>
              <a:t>Agenda:</a:t>
            </a:r>
          </a:p>
          <a:p>
            <a:pPr lvl="1"/>
            <a:r>
              <a:rPr lang="cs-CZ" dirty="0"/>
              <a:t>souhrn činností</a:t>
            </a:r>
          </a:p>
          <a:p>
            <a:pPr lvl="1"/>
            <a:r>
              <a:rPr lang="cs-CZ" i="1" dirty="0"/>
              <a:t>vymezena zákonem (</a:t>
            </a:r>
            <a:r>
              <a:rPr lang="cs-CZ" i="1" dirty="0">
                <a:solidFill>
                  <a:srgbClr val="000000"/>
                </a:solidFill>
              </a:rPr>
              <a:t>upravuje způsob výkonu konkrétního úseku veřejné správy</a:t>
            </a:r>
            <a:r>
              <a:rPr lang="cs-CZ" i="1" dirty="0"/>
              <a:t>)</a:t>
            </a:r>
          </a:p>
          <a:p>
            <a:r>
              <a:rPr lang="cs-CZ" dirty="0" smtClean="0"/>
              <a:t>Činnost / činnostní role: </a:t>
            </a:r>
            <a:endParaRPr lang="cs-CZ" dirty="0"/>
          </a:p>
          <a:p>
            <a:pPr lvl="1"/>
            <a:r>
              <a:rPr lang="cs-CZ" dirty="0">
                <a:solidFill>
                  <a:srgbClr val="000000"/>
                </a:solidFill>
              </a:rPr>
              <a:t>soubor úkonů vykonávaných OVM v rámci jejich agendy</a:t>
            </a:r>
          </a:p>
          <a:p>
            <a:pPr lvl="1"/>
            <a:r>
              <a:rPr lang="cs-CZ" i="1" dirty="0">
                <a:solidFill>
                  <a:srgbClr val="000000"/>
                </a:solidFill>
              </a:rPr>
              <a:t>činnost je definována konkrétním ustanovením zvláštního zákona, který vymezuje agendu.</a:t>
            </a:r>
          </a:p>
          <a:p>
            <a:r>
              <a:rPr lang="cs-CZ" i="1" dirty="0">
                <a:solidFill>
                  <a:srgbClr val="000000"/>
                </a:solidFill>
              </a:rPr>
              <a:t>Role: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souhrn oprávnění úřední osoby, která vykonává určitou činnost</a:t>
            </a:r>
          </a:p>
          <a:p>
            <a:pPr lvl="1"/>
            <a:r>
              <a:rPr lang="cs-CZ" i="1" dirty="0">
                <a:solidFill>
                  <a:srgbClr val="000000"/>
                </a:solidFill>
              </a:rPr>
              <a:t>role se vztahuje ke konkrétní činnosti v konkrétní agendě a znamená oprávnění konkrétního úředníka při výkonu této konkrétní činnosti vytvářet, rušit, zjišťovat, nebo měnit údaje v základních registrech a </a:t>
            </a:r>
            <a:r>
              <a:rPr lang="cs-CZ" i="1" dirty="0" err="1">
                <a:solidFill>
                  <a:srgbClr val="000000"/>
                </a:solidFill>
              </a:rPr>
              <a:t>agendových</a:t>
            </a:r>
            <a:r>
              <a:rPr lang="cs-CZ" i="1" dirty="0">
                <a:solidFill>
                  <a:srgbClr val="000000"/>
                </a:solidFill>
              </a:rPr>
              <a:t> informačních </a:t>
            </a:r>
            <a:r>
              <a:rPr lang="cs-CZ" i="1" dirty="0" smtClean="0">
                <a:solidFill>
                  <a:srgbClr val="000000"/>
                </a:solidFill>
              </a:rPr>
              <a:t>systémech</a:t>
            </a:r>
            <a:endParaRPr lang="cs-CZ" sz="24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3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08720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Ukázka agendy </a:t>
            </a:r>
            <a:r>
              <a:rPr lang="cs-CZ" altLang="cs-CZ" smtClean="0">
                <a:solidFill>
                  <a:srgbClr val="868673"/>
                </a:solidFill>
              </a:rPr>
              <a:t>a činnostní role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 sz="2400" dirty="0">
              <a:latin typeface="Arial Narrow" pitchFamily="34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8643"/>
            <a:ext cx="9144000" cy="545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8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schéma</a:t>
            </a:r>
          </a:p>
        </p:txBody>
      </p:sp>
      <p:pic>
        <p:nvPicPr>
          <p:cNvPr id="174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2081213"/>
            <a:ext cx="5953125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70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713788" cy="576262"/>
          </a:xfrm>
        </p:spPr>
        <p:txBody>
          <a:bodyPr/>
          <a:lstStyle/>
          <a:p>
            <a:pPr eaLnBrk="1" hangingPunct="1"/>
            <a:r>
              <a:rPr lang="cs-CZ" altLang="cs-CZ" sz="2400" dirty="0" smtClean="0">
                <a:solidFill>
                  <a:srgbClr val="868673"/>
                </a:solidFill>
              </a:rPr>
              <a:t>Základní registry – REGISTR ÚZEMNÍ IDENTIFIKACE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4524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b="1" dirty="0">
                <a:latin typeface="+mn-lt"/>
              </a:rPr>
              <a:t>Registr územní identifikace, adres a nemovitostí</a:t>
            </a:r>
            <a:br>
              <a:rPr lang="cs-CZ" sz="2400" b="1" dirty="0">
                <a:latin typeface="+mn-lt"/>
              </a:rPr>
            </a:br>
            <a:r>
              <a:rPr lang="cs-CZ" sz="2400" b="1" dirty="0">
                <a:latin typeface="+mn-lt"/>
              </a:rPr>
              <a:t>– RÚIAN</a:t>
            </a:r>
            <a:endParaRPr lang="cs-CZ" sz="2400" dirty="0">
              <a:latin typeface="+mn-lt"/>
            </a:endParaRPr>
          </a:p>
          <a:p>
            <a:pPr eaLnBrk="1" hangingPunct="1">
              <a:defRPr/>
            </a:pPr>
            <a:r>
              <a:rPr lang="cs-CZ" sz="2400" dirty="0">
                <a:latin typeface="+mn-lt"/>
              </a:rPr>
              <a:t>údaje o základních územních a správních prvcích, např.: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identifikační údaje (kód a název)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lokalizační údaje (definiční bod, hranice, </a:t>
            </a:r>
            <a:r>
              <a:rPr lang="cs-CZ" sz="2400" dirty="0" err="1">
                <a:latin typeface="+mn-lt"/>
              </a:rPr>
              <a:t>defin</a:t>
            </a:r>
            <a:r>
              <a:rPr lang="cs-CZ" sz="2400" dirty="0">
                <a:latin typeface="+mn-lt"/>
              </a:rPr>
              <a:t>. čára)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u pozemku kód a název katastrálního území, </a:t>
            </a:r>
            <a:r>
              <a:rPr lang="cs-CZ" sz="2400" dirty="0" err="1">
                <a:latin typeface="+mn-lt"/>
              </a:rPr>
              <a:t>parc</a:t>
            </a:r>
            <a:r>
              <a:rPr lang="cs-CZ" sz="2400" dirty="0">
                <a:latin typeface="+mn-lt"/>
              </a:rPr>
              <a:t>. č.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u stavebního objektu údaje o pozemku, číslo popisné/evidenční, část obce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zda je obec městys, město, statutární město nebo hlavní město, údaje o </a:t>
            </a:r>
            <a:r>
              <a:rPr lang="cs-CZ" sz="2400" dirty="0" err="1">
                <a:latin typeface="+mn-lt"/>
              </a:rPr>
              <a:t>znakua</a:t>
            </a:r>
            <a:r>
              <a:rPr lang="cs-CZ" sz="2400" dirty="0">
                <a:latin typeface="+mn-lt"/>
              </a:rPr>
              <a:t> vlajce</a:t>
            </a:r>
          </a:p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Správce registru: </a:t>
            </a:r>
            <a:r>
              <a:rPr lang="cs-CZ" sz="2400" b="1" dirty="0">
                <a:latin typeface="+mn-lt"/>
              </a:rPr>
              <a:t>Český úřad zeměměřický a katastrální</a:t>
            </a:r>
          </a:p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Registr je </a:t>
            </a:r>
            <a:r>
              <a:rPr lang="cs-CZ" sz="2400" b="1" dirty="0">
                <a:latin typeface="+mn-lt"/>
              </a:rPr>
              <a:t>veřejným seznamem</a:t>
            </a:r>
            <a:r>
              <a:rPr lang="cs-CZ" sz="2400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316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sz="2800" dirty="0" smtClean="0">
                <a:solidFill>
                  <a:srgbClr val="868673"/>
                </a:solidFill>
              </a:rPr>
              <a:t>Základní registry – REGISTR OBYVATEL - ROB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379116"/>
            <a:ext cx="8713788" cy="3786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</a:rPr>
              <a:t>základní údaje o občanech a cizincích s povolením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k pobytu, např.: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jméno a příjmení,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datum a místo narození a úmrtí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čísla elektronicky čitelných identifikačních dokladů</a:t>
            </a:r>
          </a:p>
          <a:p>
            <a:pPr marL="800100" lvl="1" indent="-342900" eaLnBrk="1" hangingPunct="1"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adresa místa pobytu – ve formě referenční vazby na údaje v </a:t>
            </a:r>
            <a:r>
              <a:rPr lang="cs-CZ" sz="2400" dirty="0" err="1">
                <a:latin typeface="+mn-lt"/>
              </a:rPr>
              <a:t>RÚIAN</a:t>
            </a:r>
            <a:endParaRPr lang="cs-CZ" sz="2400" dirty="0">
              <a:latin typeface="+mn-lt"/>
            </a:endParaRPr>
          </a:p>
          <a:p>
            <a:pPr marL="342900" indent="-342900" eaLnBrk="1" hangingPunct="1">
              <a:buFont typeface="Courier New" pitchFamily="49" charset="0"/>
              <a:buChar char="o"/>
              <a:defRPr/>
            </a:pPr>
            <a:endParaRPr lang="cs-CZ" sz="2400" b="1" dirty="0">
              <a:latin typeface="+mn-lt"/>
            </a:endParaRPr>
          </a:p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Registr je neveřejný</a:t>
            </a:r>
          </a:p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Správce registru: </a:t>
            </a:r>
            <a:r>
              <a:rPr lang="cs-CZ" sz="2400" b="1" dirty="0">
                <a:latin typeface="+mn-lt"/>
              </a:rPr>
              <a:t>Ministerstvo vnitra</a:t>
            </a:r>
          </a:p>
        </p:txBody>
      </p:sp>
    </p:spTree>
    <p:extLst>
      <p:ext uri="{BB962C8B-B14F-4D97-AF65-F5344CB8AC3E}">
        <p14:creationId xmlns:p14="http://schemas.microsoft.com/office/powerpoint/2010/main" val="21453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Základní registry – REGISTR OSOB - ROS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3940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ts val="600"/>
              </a:spcBef>
              <a:defRPr/>
            </a:pPr>
            <a:r>
              <a:rPr lang="cs-CZ" sz="2400" b="1" dirty="0">
                <a:latin typeface="+mn-lt"/>
              </a:rPr>
              <a:t>Registr právnických osob, podnikajících fyzických osob a orgánů veřejné moci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cs-CZ" sz="2400" dirty="0">
                <a:latin typeface="+mn-lt"/>
              </a:rPr>
              <a:t>údaje o právnických osobách, podnikajících fyzických osobách, orgánech veřejné moci i o nekomerčních subjektech, jako jsou občanská sdružení a církve, např.: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obchodní firma nebo název nebo jméno a příjmení podnikající </a:t>
            </a:r>
            <a:r>
              <a:rPr lang="cs-CZ" sz="2400" dirty="0" err="1">
                <a:latin typeface="+mn-lt"/>
              </a:rPr>
              <a:t>FO</a:t>
            </a:r>
            <a:r>
              <a:rPr lang="cs-CZ" sz="2400" dirty="0">
                <a:latin typeface="+mn-lt"/>
              </a:rPr>
              <a:t> (jde-li o osobu vedenou v ROB, ve formě referenční vazby na údaj v ROB)</a:t>
            </a:r>
          </a:p>
          <a:p>
            <a:pPr marL="1257300" lvl="2" indent="-342900" eaLnBrk="1" hangingPunct="1">
              <a:buFont typeface="Wingdings" pitchFamily="2" charset="2"/>
              <a:buChar char="Ø"/>
              <a:defRPr/>
            </a:pPr>
            <a:r>
              <a:rPr lang="cs-CZ" sz="2400" dirty="0">
                <a:latin typeface="+mn-lt"/>
              </a:rPr>
              <a:t>právní forma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Správce registru: </a:t>
            </a:r>
            <a:r>
              <a:rPr lang="cs-CZ" sz="2400" b="1" dirty="0">
                <a:latin typeface="+mn-lt"/>
              </a:rPr>
              <a:t>Český statistický úřad</a:t>
            </a:r>
          </a:p>
        </p:txBody>
      </p:sp>
    </p:spTree>
    <p:extLst>
      <p:ext uri="{BB962C8B-B14F-4D97-AF65-F5344CB8AC3E}">
        <p14:creationId xmlns:p14="http://schemas.microsoft.com/office/powerpoint/2010/main" val="119199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sz="2400" dirty="0" smtClean="0">
                <a:solidFill>
                  <a:srgbClr val="868673"/>
                </a:solidFill>
              </a:rPr>
              <a:t>Základní registry – REGISTR PRÁV A POVINNOSTÍ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3492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Registr agend orgánů veřejné moci a některých práv</a:t>
            </a:r>
            <a:br>
              <a:rPr lang="cs-CZ" sz="2400" b="1" dirty="0">
                <a:latin typeface="+mn-lt"/>
              </a:rPr>
            </a:br>
            <a:r>
              <a:rPr lang="cs-CZ" sz="2400" b="1" dirty="0">
                <a:latin typeface="+mn-lt"/>
              </a:rPr>
              <a:t>a povinností – RPP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referenční údaje o působnosti orgánů veřejné moci, mj. oprávnění k přístupu do k jednotlivým údajům, informace o změnách provedených v těchto údajích apod.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slouží jako garance bezpečné správy dat občanů</a:t>
            </a:r>
            <a:br>
              <a:rPr lang="cs-CZ" sz="2400" dirty="0">
                <a:latin typeface="+mn-lt"/>
              </a:rPr>
            </a:br>
            <a:r>
              <a:rPr lang="cs-CZ" sz="2400" dirty="0">
                <a:latin typeface="+mn-lt"/>
              </a:rPr>
              <a:t>a subjektů vedených v jednotlivých registrech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endParaRPr lang="cs-CZ" sz="2400" dirty="0">
              <a:latin typeface="+mn-lt"/>
            </a:endParaRP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Správce registru: </a:t>
            </a:r>
            <a:r>
              <a:rPr lang="cs-CZ" sz="2400" b="1" dirty="0">
                <a:latin typeface="+mn-lt"/>
              </a:rPr>
              <a:t>Ministerstvo vnitra</a:t>
            </a:r>
            <a:endParaRPr lang="cs-CZ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046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Obsah 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cs-CZ" sz="2400" dirty="0">
                <a:latin typeface="+mn-lt"/>
              </a:rPr>
              <a:t>Co je eGovernment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cs-CZ" sz="2400" dirty="0" err="1" smtClean="0">
                <a:latin typeface="+mn-lt"/>
              </a:rPr>
              <a:t>CzechPOINT</a:t>
            </a:r>
            <a:endParaRPr lang="cs-CZ" sz="2400" dirty="0">
              <a:latin typeface="+mn-lt"/>
            </a:endParaRP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cs-CZ" sz="2400" dirty="0">
                <a:latin typeface="+mn-lt"/>
              </a:rPr>
              <a:t>Datové schránky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cs-CZ" sz="2400" dirty="0">
                <a:latin typeface="+mn-lt"/>
              </a:rPr>
              <a:t>Základní registry 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r>
              <a:rPr lang="cs-CZ" sz="2400" dirty="0">
                <a:latin typeface="+mn-lt"/>
              </a:rPr>
              <a:t>Agendové informační systémy</a:t>
            </a:r>
          </a:p>
          <a:p>
            <a:pPr marL="457200" indent="-457200" eaLnBrk="1" hangingPunct="1">
              <a:buFont typeface="+mj-lt"/>
              <a:buAutoNum type="arabicPeriod"/>
              <a:defRPr/>
            </a:pPr>
            <a:endParaRPr lang="cs-CZ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297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Centrální </a:t>
            </a:r>
            <a:r>
              <a:rPr lang="cs-CZ" altLang="cs-CZ" dirty="0" err="1" smtClean="0">
                <a:solidFill>
                  <a:srgbClr val="868673"/>
                </a:solidFill>
              </a:rPr>
              <a:t>agendové</a:t>
            </a:r>
            <a:r>
              <a:rPr lang="cs-CZ" altLang="cs-CZ" dirty="0" smtClean="0">
                <a:solidFill>
                  <a:srgbClr val="868673"/>
                </a:solidFill>
              </a:rPr>
              <a:t> informační systémy 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22463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ISKN - Informační systém katastru nemovitostí</a:t>
            </a:r>
          </a:p>
          <a:p>
            <a:pPr marL="342900" indent="-342900" algn="just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ISÚI - Informační systém územní identifikace</a:t>
            </a:r>
          </a:p>
          <a:p>
            <a:pPr marL="342900" indent="-342900" algn="just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ROS AIS</a:t>
            </a:r>
          </a:p>
          <a:p>
            <a:pPr marL="342900" indent="-342900" algn="just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ISEO – informační systém obyvatel</a:t>
            </a:r>
          </a:p>
          <a:p>
            <a:pPr marL="342900" indent="-342900" algn="just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ISC – informační systém cizinců</a:t>
            </a:r>
          </a:p>
        </p:txBody>
      </p:sp>
    </p:spTree>
    <p:extLst>
      <p:ext uri="{BB962C8B-B14F-4D97-AF65-F5344CB8AC3E}">
        <p14:creationId xmlns:p14="http://schemas.microsoft.com/office/powerpoint/2010/main" val="190332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684213" y="1196554"/>
            <a:ext cx="7991475" cy="576262"/>
          </a:xfrm>
        </p:spPr>
        <p:txBody>
          <a:bodyPr/>
          <a:lstStyle/>
          <a:p>
            <a:r>
              <a:rPr lang="cs-CZ" altLang="cs-CZ" dirty="0" err="1" smtClean="0">
                <a:solidFill>
                  <a:srgbClr val="868673"/>
                </a:solidFill>
              </a:rPr>
              <a:t>eIDAS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23555" name="Zástupný symbol pro obsah 2"/>
          <p:cNvSpPr>
            <a:spLocks noGrp="1"/>
          </p:cNvSpPr>
          <p:nvPr>
            <p:ph sz="half" idx="1"/>
          </p:nvPr>
        </p:nvSpPr>
        <p:spPr>
          <a:xfrm>
            <a:off x="684213" y="1916832"/>
            <a:ext cx="7632700" cy="3816350"/>
          </a:xfrm>
        </p:spPr>
        <p:txBody>
          <a:bodyPr/>
          <a:lstStyle/>
          <a:p>
            <a:pPr marL="0" indent="0"/>
            <a:r>
              <a:rPr lang="cs-CZ" altLang="cs-CZ" sz="1600" b="1" dirty="0" err="1" smtClean="0">
                <a:solidFill>
                  <a:schemeClr val="tx1"/>
                </a:solidFill>
              </a:rPr>
              <a:t>eIDAS</a:t>
            </a:r>
            <a:r>
              <a:rPr lang="cs-CZ" altLang="cs-CZ" sz="1600" dirty="0" smtClean="0">
                <a:solidFill>
                  <a:schemeClr val="tx1"/>
                </a:solidFill>
              </a:rPr>
              <a:t> - nařízení Evropského parlamentu a Rady (EU) č. 910/2014 ze dne 23. července 2014 o elektronické identifikaci a službách vytvářejících důvěru pro elektronické transakce na vnitřním trhu a o zrušení směrnice 1999/93/ES: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Uznávání elektronické identifikaci pro přístup k on-line službám poskytovaným veřejným sektorem (</a:t>
            </a:r>
            <a:r>
              <a:rPr lang="cs-CZ" sz="1600" dirty="0"/>
              <a:t>19.9.2018</a:t>
            </a:r>
            <a:r>
              <a:rPr lang="cs-CZ" altLang="cs-CZ" sz="16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altLang="cs-CZ" sz="1600" dirty="0" smtClean="0"/>
              <a:t>služby vytvářející důvěru (1.7.2016):</a:t>
            </a:r>
          </a:p>
          <a:p>
            <a:pPr lvl="2"/>
            <a:r>
              <a:rPr lang="cs-CZ" altLang="cs-CZ" sz="1600" dirty="0" smtClean="0"/>
              <a:t>vytváření, ověřování shody a ověřování platnosti elektronických podpisů, elektronických pečetí nebo elektronických časových razítek, služeb elektronického doporučeného doručování a certifikátů souvisejících s těmito službami nebo</a:t>
            </a:r>
          </a:p>
          <a:p>
            <a:pPr lvl="2"/>
            <a:r>
              <a:rPr lang="cs-CZ" altLang="cs-CZ" sz="1600" dirty="0" smtClean="0"/>
              <a:t>ve vytváření, ověřování shody a ověřování platnosti certifikátů pro autentizaci internetových stránek nebo</a:t>
            </a:r>
          </a:p>
          <a:p>
            <a:pPr lvl="2"/>
            <a:r>
              <a:rPr lang="cs-CZ" altLang="cs-CZ" sz="1600" dirty="0" smtClean="0"/>
              <a:t>v uchovávání elektronických podpisů, pečetí nebo certifikátů souvisejících s těmito službami.</a:t>
            </a:r>
            <a:r>
              <a:rPr lang="cs-CZ" altLang="cs-CZ" sz="1600" b="1" dirty="0" smtClean="0"/>
              <a:t>  </a:t>
            </a:r>
            <a:endParaRPr lang="cs-CZ" alt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53941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684213" y="1196554"/>
            <a:ext cx="7991475" cy="576262"/>
          </a:xfrm>
        </p:spPr>
        <p:txBody>
          <a:bodyPr/>
          <a:lstStyle/>
          <a:p>
            <a:r>
              <a:rPr lang="cs-CZ" altLang="cs-CZ" dirty="0" err="1" smtClean="0">
                <a:solidFill>
                  <a:srgbClr val="868673"/>
                </a:solidFill>
              </a:rPr>
              <a:t>eIDAS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23555" name="Zástupný symbol pro obsah 2"/>
          <p:cNvSpPr>
            <a:spLocks noGrp="1"/>
          </p:cNvSpPr>
          <p:nvPr>
            <p:ph sz="half" idx="1"/>
          </p:nvPr>
        </p:nvSpPr>
        <p:spPr>
          <a:xfrm>
            <a:off x="684213" y="1916832"/>
            <a:ext cx="7632700" cy="4608512"/>
          </a:xfrm>
        </p:spPr>
        <p:txBody>
          <a:bodyPr/>
          <a:lstStyle/>
          <a:p>
            <a:pPr marL="0" indent="0"/>
            <a:r>
              <a:rPr lang="cs-CZ" altLang="cs-CZ" sz="1600" dirty="0" smtClean="0">
                <a:solidFill>
                  <a:schemeClr val="tx1"/>
                </a:solidFill>
              </a:rPr>
              <a:t>Přímé </a:t>
            </a:r>
            <a:r>
              <a:rPr lang="cs-CZ" altLang="cs-CZ" sz="1600" dirty="0">
                <a:solidFill>
                  <a:schemeClr val="tx1"/>
                </a:solidFill>
              </a:rPr>
              <a:t>dopady nařízení </a:t>
            </a:r>
            <a:r>
              <a:rPr lang="cs-CZ" altLang="cs-CZ" sz="1600" dirty="0" err="1">
                <a:solidFill>
                  <a:schemeClr val="tx1"/>
                </a:solidFill>
              </a:rPr>
              <a:t>eIDAS</a:t>
            </a:r>
            <a:r>
              <a:rPr lang="cs-CZ" altLang="cs-CZ" sz="1600" dirty="0">
                <a:solidFill>
                  <a:schemeClr val="tx1"/>
                </a:solidFill>
              </a:rPr>
              <a:t> k 1. červenci </a:t>
            </a:r>
            <a:r>
              <a:rPr lang="cs-CZ" altLang="cs-CZ" sz="1600" dirty="0" smtClean="0">
                <a:solidFill>
                  <a:schemeClr val="tx1"/>
                </a:solidFill>
              </a:rPr>
              <a:t>2016</a:t>
            </a:r>
            <a:endParaRPr lang="cs-CZ" altLang="cs-CZ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kvalifikovaný </a:t>
            </a:r>
            <a:r>
              <a:rPr lang="cs-CZ" altLang="cs-CZ" sz="1600" dirty="0">
                <a:solidFill>
                  <a:schemeClr val="tx1"/>
                </a:solidFill>
              </a:rPr>
              <a:t>el. podpis a kvalifikovaná el. </a:t>
            </a:r>
            <a:r>
              <a:rPr lang="cs-CZ" altLang="cs-CZ" sz="1600" dirty="0" smtClean="0">
                <a:solidFill>
                  <a:schemeClr val="tx1"/>
                </a:solidFill>
              </a:rPr>
              <a:t>pečeť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podpora </a:t>
            </a:r>
            <a:r>
              <a:rPr lang="cs-CZ" altLang="cs-CZ" sz="1600" dirty="0">
                <a:solidFill>
                  <a:schemeClr val="tx1"/>
                </a:solidFill>
              </a:rPr>
              <a:t>formátů rozšířeného elektronického podpisu </a:t>
            </a:r>
            <a:r>
              <a:rPr lang="cs-CZ" altLang="cs-CZ" sz="1600" dirty="0" err="1">
                <a:solidFill>
                  <a:schemeClr val="tx1"/>
                </a:solidFill>
              </a:rPr>
              <a:t>AdES</a:t>
            </a:r>
            <a:endParaRPr lang="cs-CZ" altLang="cs-CZ" sz="16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důkladná </a:t>
            </a:r>
            <a:r>
              <a:rPr lang="cs-CZ" altLang="cs-CZ" sz="1600" dirty="0">
                <a:solidFill>
                  <a:schemeClr val="tx1"/>
                </a:solidFill>
              </a:rPr>
              <a:t>validace el. dokumentů včetně podpory zahraničních certifikátů</a:t>
            </a:r>
          </a:p>
          <a:p>
            <a:pPr marL="0" indent="0">
              <a:buFontTx/>
              <a:buChar char="•"/>
            </a:pPr>
            <a:endParaRPr lang="cs-CZ" altLang="cs-CZ" sz="1600" dirty="0" smtClean="0">
              <a:solidFill>
                <a:schemeClr val="tx1"/>
              </a:solidFill>
            </a:endParaRPr>
          </a:p>
          <a:p>
            <a:pPr marL="0" indent="0"/>
            <a:r>
              <a:rPr lang="cs-CZ" altLang="cs-CZ" sz="1600" dirty="0" smtClean="0">
                <a:solidFill>
                  <a:schemeClr val="tx1"/>
                </a:solidFill>
              </a:rPr>
              <a:t>Dopady </a:t>
            </a:r>
            <a:r>
              <a:rPr lang="cs-CZ" altLang="cs-CZ" sz="1600" dirty="0">
                <a:solidFill>
                  <a:schemeClr val="tx1"/>
                </a:solidFill>
              </a:rPr>
              <a:t>nařízení </a:t>
            </a:r>
            <a:r>
              <a:rPr lang="cs-CZ" altLang="cs-CZ" sz="1600" dirty="0" err="1">
                <a:solidFill>
                  <a:schemeClr val="tx1"/>
                </a:solidFill>
              </a:rPr>
              <a:t>eIDAS</a:t>
            </a:r>
            <a:r>
              <a:rPr lang="cs-CZ" altLang="cs-CZ" sz="1600" dirty="0">
                <a:solidFill>
                  <a:schemeClr val="tx1"/>
                </a:solidFill>
              </a:rPr>
              <a:t> s pozdější účinností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elektronická </a:t>
            </a:r>
            <a:r>
              <a:rPr lang="cs-CZ" altLang="cs-CZ" sz="1600" dirty="0">
                <a:solidFill>
                  <a:schemeClr val="tx1"/>
                </a:solidFill>
              </a:rPr>
              <a:t>identifikace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elektronické </a:t>
            </a:r>
            <a:r>
              <a:rPr lang="cs-CZ" altLang="cs-CZ" sz="1600" dirty="0">
                <a:solidFill>
                  <a:schemeClr val="tx1"/>
                </a:solidFill>
              </a:rPr>
              <a:t>doporučené doručování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1600" dirty="0" smtClean="0">
                <a:solidFill>
                  <a:schemeClr val="tx1"/>
                </a:solidFill>
              </a:rPr>
              <a:t>kvalifikované </a:t>
            </a:r>
            <a:r>
              <a:rPr lang="cs-CZ" altLang="cs-CZ" sz="1600" dirty="0">
                <a:solidFill>
                  <a:schemeClr val="tx1"/>
                </a:solidFill>
              </a:rPr>
              <a:t>certifikáty pro autentizaci webových </a:t>
            </a:r>
            <a:r>
              <a:rPr lang="cs-CZ" altLang="cs-CZ" sz="1600" dirty="0" smtClean="0">
                <a:solidFill>
                  <a:schemeClr val="tx1"/>
                </a:solidFill>
              </a:rPr>
              <a:t>stránek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sz="1600" dirty="0"/>
          </a:p>
          <a:p>
            <a:pPr marL="0" indent="0"/>
            <a:r>
              <a:rPr lang="cs-CZ" altLang="cs-CZ" sz="1600" dirty="0">
                <a:hlinkClick r:id="rId2"/>
              </a:rPr>
              <a:t>https://www.lupa.cz/serialy/eidas-elektronicke-podpisy-a-sluzby-vytvarejici-duveru</a:t>
            </a:r>
            <a:r>
              <a:rPr lang="cs-CZ" altLang="cs-CZ" sz="1600" dirty="0" smtClean="0">
                <a:hlinkClick r:id="rId2"/>
              </a:rPr>
              <a:t>/</a:t>
            </a:r>
            <a:r>
              <a:rPr lang="cs-CZ" altLang="cs-CZ" sz="1600" dirty="0" smtClean="0"/>
              <a:t> - </a:t>
            </a:r>
            <a:r>
              <a:rPr lang="cs-CZ" sz="1600" dirty="0">
                <a:solidFill>
                  <a:schemeClr val="tx1"/>
                </a:solidFill>
              </a:rPr>
              <a:t>Seriál </a:t>
            </a:r>
            <a:r>
              <a:rPr lang="cs-CZ" sz="1600" dirty="0" err="1">
                <a:solidFill>
                  <a:schemeClr val="tx1"/>
                </a:solidFill>
              </a:rPr>
              <a:t>eIDAS</a:t>
            </a:r>
            <a:r>
              <a:rPr lang="cs-CZ" sz="1600" dirty="0">
                <a:solidFill>
                  <a:schemeClr val="tx1"/>
                </a:solidFill>
              </a:rPr>
              <a:t>, elektronické podpisy a služby vytvářející důvěru </a:t>
            </a:r>
            <a:endParaRPr lang="cs-CZ" sz="1600" dirty="0" smtClean="0">
              <a:solidFill>
                <a:schemeClr val="tx1"/>
              </a:solidFill>
            </a:endParaRPr>
          </a:p>
          <a:p>
            <a:pPr marL="0" indent="0"/>
            <a:endParaRPr lang="cs-CZ" altLang="cs-CZ" sz="1600" dirty="0"/>
          </a:p>
          <a:p>
            <a:pPr marL="0" indent="0"/>
            <a:r>
              <a:rPr lang="cs-CZ" altLang="cs-CZ" sz="1600" dirty="0">
                <a:hlinkClick r:id="rId3"/>
              </a:rPr>
              <a:t>http://</a:t>
            </a:r>
            <a:r>
              <a:rPr lang="cs-CZ" altLang="cs-CZ" sz="1600" dirty="0" smtClean="0">
                <a:hlinkClick r:id="rId3"/>
              </a:rPr>
              <a:t>www.mvcr.cz/clanek/informace-k-pouzivani-elektronickeho-podpisu.aspx</a:t>
            </a:r>
            <a:r>
              <a:rPr lang="cs-CZ" altLang="cs-CZ" sz="1600" dirty="0" smtClean="0"/>
              <a:t> - </a:t>
            </a:r>
            <a:r>
              <a:rPr lang="cs-CZ" altLang="cs-CZ" sz="1600" dirty="0" smtClean="0">
                <a:solidFill>
                  <a:schemeClr val="tx1"/>
                </a:solidFill>
              </a:rPr>
              <a:t>Ministerstvo vnitra ČR - </a:t>
            </a:r>
            <a:r>
              <a:rPr lang="cs-CZ" sz="1600" b="0" dirty="0" err="1" smtClean="0">
                <a:solidFill>
                  <a:schemeClr val="tx1"/>
                </a:solidFill>
              </a:rPr>
              <a:t>eIDAS</a:t>
            </a:r>
            <a:r>
              <a:rPr lang="cs-CZ" sz="1600" b="0" dirty="0">
                <a:solidFill>
                  <a:schemeClr val="tx1"/>
                </a:solidFill>
              </a:rPr>
              <a:t>, Elektronický </a:t>
            </a:r>
            <a:r>
              <a:rPr lang="cs-CZ" sz="1600" b="0" dirty="0" smtClean="0">
                <a:solidFill>
                  <a:schemeClr val="tx1"/>
                </a:solidFill>
              </a:rPr>
              <a:t>podpis </a:t>
            </a:r>
            <a:endParaRPr lang="cs-CZ" altLang="cs-CZ" sz="1600" dirty="0" smtClean="0">
              <a:solidFill>
                <a:schemeClr val="tx1"/>
              </a:solidFill>
            </a:endParaRPr>
          </a:p>
          <a:p>
            <a:pPr marL="0" indent="0"/>
            <a:endParaRPr lang="cs-CZ" alt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214326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276401"/>
            <a:ext cx="8064500" cy="1080591"/>
          </a:xfrm>
        </p:spPr>
        <p:txBody>
          <a:bodyPr/>
          <a:lstStyle/>
          <a:p>
            <a:pPr algn="ctr" eaLnBrk="1" hangingPunct="1"/>
            <a:r>
              <a:rPr lang="cs-CZ" altLang="cs-CZ" dirty="0" smtClean="0">
                <a:solidFill>
                  <a:srgbClr val="868673"/>
                </a:solidFill>
              </a:rPr>
              <a:t>Děkuji za pozornost.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4365625"/>
            <a:ext cx="7094538" cy="2016125"/>
          </a:xfrm>
          <a:noFill/>
        </p:spPr>
        <p:txBody>
          <a:bodyPr/>
          <a:lstStyle/>
          <a:p>
            <a:pPr algn="ctr" eaLnBrk="1" hangingPunct="1"/>
            <a:r>
              <a:rPr lang="cs-CZ" altLang="cs-CZ" sz="1800" b="1" dirty="0" smtClean="0"/>
              <a:t>Pavel Kopecký</a:t>
            </a:r>
          </a:p>
          <a:p>
            <a:pPr algn="ctr" eaLnBrk="1" hangingPunct="1"/>
            <a:r>
              <a:rPr lang="cs-CZ" altLang="cs-CZ" sz="1800" dirty="0" smtClean="0"/>
              <a:t>Odbor informačních technologií</a:t>
            </a:r>
          </a:p>
          <a:p>
            <a:pPr algn="ctr" eaLnBrk="1" hangingPunct="1"/>
            <a:r>
              <a:rPr lang="cs-CZ" altLang="cs-CZ" sz="1800" dirty="0" smtClean="0"/>
              <a:t>město Kroměříž</a:t>
            </a:r>
          </a:p>
          <a:p>
            <a:pPr algn="ctr" eaLnBrk="1" hangingPunct="1"/>
            <a:r>
              <a:rPr lang="cs-CZ" altLang="cs-CZ" sz="1800" dirty="0" smtClean="0"/>
              <a:t>e-mail: Pavel.Kopecky@mesto-kromeriz.cz</a:t>
            </a:r>
          </a:p>
        </p:txBody>
      </p:sp>
    </p:spTree>
    <p:extLst>
      <p:ext uri="{BB962C8B-B14F-4D97-AF65-F5344CB8AC3E}">
        <p14:creationId xmlns:p14="http://schemas.microsoft.com/office/powerpoint/2010/main" val="202865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Co je </a:t>
            </a:r>
            <a:r>
              <a:rPr lang="cs-CZ" altLang="cs-CZ" dirty="0" err="1" smtClean="0">
                <a:solidFill>
                  <a:srgbClr val="868673"/>
                </a:solidFill>
              </a:rPr>
              <a:t>eGovernment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68313" y="2276475"/>
            <a:ext cx="8280400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cs-CZ" dirty="0">
                <a:latin typeface="+mj-lt"/>
              </a:rPr>
              <a:t>Elektronizace veřejné správy:</a:t>
            </a:r>
          </a:p>
          <a:p>
            <a:pPr marL="285750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+mj-lt"/>
              </a:rPr>
              <a:t>Optimalizace procesů veřejné správy</a:t>
            </a:r>
          </a:p>
          <a:p>
            <a:pPr marL="285750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+mj-lt"/>
              </a:rPr>
              <a:t>Sdílení informací – referenčních dat</a:t>
            </a:r>
          </a:p>
          <a:p>
            <a:pPr marL="285750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+mj-lt"/>
              </a:rPr>
              <a:t>Stanovení práv a povinností</a:t>
            </a:r>
          </a:p>
          <a:p>
            <a:pPr marL="285750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cs-CZ" dirty="0">
                <a:latin typeface="+mj-lt"/>
              </a:rPr>
              <a:t>Jednotný přístup – jedno uživatelské jméno a heslo do všech systémů pro úředníky</a:t>
            </a:r>
          </a:p>
          <a:p>
            <a:pPr marL="285750" indent="-285750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cs-CZ" dirty="0">
              <a:latin typeface="+mj-lt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>
                <a:latin typeface="+mj-lt"/>
              </a:rPr>
              <a:t>eGovernment je nástroj ne cíl.  </a:t>
            </a:r>
          </a:p>
        </p:txBody>
      </p:sp>
    </p:spTree>
    <p:extLst>
      <p:ext uri="{BB962C8B-B14F-4D97-AF65-F5344CB8AC3E}">
        <p14:creationId xmlns:p14="http://schemas.microsoft.com/office/powerpoint/2010/main" val="112198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2646363"/>
            <a:ext cx="4032250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err="1" smtClean="0">
                <a:solidFill>
                  <a:srgbClr val="868673"/>
                </a:solidFill>
              </a:rPr>
              <a:t>eGovernment</a:t>
            </a:r>
            <a:r>
              <a:rPr lang="cs-CZ" altLang="cs-CZ" dirty="0" smtClean="0">
                <a:solidFill>
                  <a:srgbClr val="868673"/>
                </a:solidFill>
              </a:rPr>
              <a:t> jako nástroj modernizace veřejné správy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2263" y="2564904"/>
            <a:ext cx="8713787" cy="284693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j-lt"/>
              </a:rPr>
              <a:t>Významné prvky veřejné správy:</a:t>
            </a: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Legislativa</a:t>
            </a: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O</a:t>
            </a:r>
            <a:r>
              <a:rPr lang="en-GB" sz="2400" dirty="0">
                <a:latin typeface="+mn-lt"/>
              </a:rPr>
              <a:t>rganizace</a:t>
            </a:r>
            <a:r>
              <a:rPr lang="cs-CZ" sz="2400" dirty="0">
                <a:latin typeface="+mn-lt"/>
              </a:rPr>
              <a:t> výkonu veřejné správy</a:t>
            </a: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O</a:t>
            </a:r>
            <a:r>
              <a:rPr lang="en-GB" sz="2400" dirty="0" err="1">
                <a:latin typeface="+mn-lt"/>
              </a:rPr>
              <a:t>bčan</a:t>
            </a:r>
            <a:endParaRPr lang="cs-CZ" sz="2400" dirty="0">
              <a:latin typeface="+mn-lt"/>
            </a:endParaRP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 err="1">
                <a:latin typeface="+mn-lt"/>
              </a:rPr>
              <a:t>Ú</a:t>
            </a:r>
            <a:r>
              <a:rPr lang="en-GB" sz="2400" dirty="0" err="1">
                <a:latin typeface="+mn-lt"/>
              </a:rPr>
              <a:t>ředník</a:t>
            </a:r>
            <a:endParaRPr lang="cs-CZ" sz="2400" dirty="0">
              <a:latin typeface="+mn-lt"/>
            </a:endParaRP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 err="1">
                <a:latin typeface="+mn-lt"/>
              </a:rPr>
              <a:t>T</a:t>
            </a:r>
            <a:r>
              <a:rPr lang="en-GB" sz="2400" dirty="0" err="1">
                <a:latin typeface="+mn-lt"/>
              </a:rPr>
              <a:t>echnologie</a:t>
            </a:r>
            <a:endParaRPr lang="cs-CZ" sz="2400" dirty="0">
              <a:latin typeface="+mn-lt"/>
            </a:endParaRPr>
          </a:p>
          <a:p>
            <a:pPr marL="342900" indent="-342900" eaLnBrk="1" hangingPunct="1">
              <a:lnSpc>
                <a:spcPts val="3100"/>
              </a:lnSpc>
              <a:buFont typeface="Arial" panose="020B0604020202020204" pitchFamily="34" charset="0"/>
              <a:buChar char="•"/>
              <a:defRPr/>
            </a:pPr>
            <a:r>
              <a:rPr lang="cs-CZ" sz="2400" dirty="0">
                <a:latin typeface="+mn-lt"/>
              </a:rPr>
              <a:t>Finance</a:t>
            </a:r>
          </a:p>
        </p:txBody>
      </p:sp>
    </p:spTree>
    <p:extLst>
      <p:ext uri="{BB962C8B-B14F-4D97-AF65-F5344CB8AC3E}">
        <p14:creationId xmlns:p14="http://schemas.microsoft.com/office/powerpoint/2010/main" val="80228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Obrázek 5" descr="czech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963" y="1268413"/>
            <a:ext cx="217011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err="1" smtClean="0">
                <a:solidFill>
                  <a:srgbClr val="868673"/>
                </a:solidFill>
              </a:rPr>
              <a:t>CzechPOINT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42465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dirty="0">
                <a:latin typeface="+mn-lt"/>
              </a:rPr>
              <a:t>Český Podací Ověřovací Informační Národní Terminál: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cs-CZ" dirty="0">
                <a:latin typeface="+mn-lt"/>
              </a:rPr>
              <a:t>asistované místo výkonu veřejné správy, umožňující občanovi komunikaci se státem prostřednictvím jednoho místa služeb. </a:t>
            </a:r>
          </a:p>
          <a:p>
            <a:pPr marL="285750" indent="-285750" eaLnBrk="1" hangingPunct="1">
              <a:buFontTx/>
              <a:buChar char="-"/>
              <a:defRPr/>
            </a:pPr>
            <a:r>
              <a:rPr lang="cs-CZ" dirty="0">
                <a:latin typeface="+mn-lt"/>
              </a:rPr>
              <a:t>získání a ověření dat z veřejných i neveřejných informačních systémů, úředně ověřit dokumenty a listiny, převést písemné dokumenty do elektronické podoby a naopak, získat informace o průběhu správních řízení ve vztahu k občanovi a podat podání pro zahájení řízení správních orgánů</a:t>
            </a:r>
          </a:p>
          <a:p>
            <a:pPr eaLnBrk="1" hangingPunct="1">
              <a:defRPr/>
            </a:pPr>
            <a:endParaRPr lang="cs-CZ" dirty="0">
              <a:latin typeface="+mn-lt"/>
            </a:endParaRPr>
          </a:p>
          <a:p>
            <a:pPr eaLnBrk="1" hangingPunct="1">
              <a:defRPr/>
            </a:pPr>
            <a:r>
              <a:rPr lang="cs-CZ" dirty="0">
                <a:latin typeface="+mn-lt"/>
              </a:rPr>
              <a:t>Rozdělení: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 err="1">
                <a:latin typeface="+mn-lt"/>
              </a:rPr>
              <a:t>CzechPoint</a:t>
            </a:r>
            <a:r>
              <a:rPr lang="cs-CZ" dirty="0">
                <a:latin typeface="+mn-lt"/>
              </a:rPr>
              <a:t> – veřejné pracoviště pro občana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 err="1">
                <a:latin typeface="+mn-lt"/>
              </a:rPr>
              <a:t>CzechPoint@office</a:t>
            </a:r>
            <a:r>
              <a:rPr lang="cs-CZ" dirty="0">
                <a:latin typeface="+mn-lt"/>
              </a:rPr>
              <a:t> – neveřejné pracoviště pro potřeby úředníka organu veřejné moci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 err="1">
                <a:latin typeface="+mn-lt"/>
              </a:rPr>
              <a:t>CzechPoint@home</a:t>
            </a:r>
            <a:r>
              <a:rPr lang="cs-CZ" dirty="0">
                <a:latin typeface="+mn-lt"/>
              </a:rPr>
              <a:t> – občan prostřednictvím datových schránek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endParaRPr lang="cs-CZ" dirty="0">
              <a:latin typeface="+mn-lt"/>
            </a:endParaRPr>
          </a:p>
          <a:p>
            <a:pPr eaLnBrk="1" hangingPunct="1">
              <a:defRPr/>
            </a:pPr>
            <a:r>
              <a:rPr lang="cs-CZ" dirty="0">
                <a:latin typeface="+mn-lt"/>
                <a:hlinkClick r:id="rId3"/>
              </a:rPr>
              <a:t>http://www.czechpoint.cz/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5728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err="1" smtClean="0">
                <a:solidFill>
                  <a:srgbClr val="868673"/>
                </a:solidFill>
              </a:rPr>
              <a:t>CzechPOINT</a:t>
            </a:r>
            <a:r>
              <a:rPr lang="cs-CZ" altLang="cs-CZ" dirty="0" smtClean="0">
                <a:solidFill>
                  <a:srgbClr val="868673"/>
                </a:solidFill>
              </a:rPr>
              <a:t> a Czech </a:t>
            </a:r>
            <a:r>
              <a:rPr lang="cs-CZ" altLang="cs-CZ" dirty="0" err="1" smtClean="0">
                <a:solidFill>
                  <a:srgbClr val="868673"/>
                </a:solidFill>
              </a:rPr>
              <a:t>POINT@office</a:t>
            </a:r>
            <a:endParaRPr lang="cs-CZ" altLang="cs-CZ" dirty="0" smtClean="0">
              <a:solidFill>
                <a:srgbClr val="868673"/>
              </a:solidFill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42473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Autorizovaná konverze dokumentů Služba,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Centrální úložiště ověřovacích doložek Služba,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Datové schránky Služba,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Podání do registru účastníků provozu modulu autovraků ISOH,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Přijetí podání podle živnostenského zákona (§ 72),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Vydání ověřeného výstupu ze Seznamu kvalifikovaných dodavatelů,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bodového hodnocení řidiče, 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insolvenčního rejstříku,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Katastru nemovitostí,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Obchodního rejstříku,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Rejstříku trestů,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Rejstříku trestů právnické osoby,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Výpis z Živnostenského rejstříku,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>
                <a:latin typeface="+mn-lt"/>
              </a:rPr>
              <a:t>Základní </a:t>
            </a:r>
            <a:r>
              <a:rPr lang="cs-CZ" dirty="0" smtClean="0">
                <a:latin typeface="+mn-lt"/>
              </a:rPr>
              <a:t>registry,</a:t>
            </a:r>
          </a:p>
          <a:p>
            <a:pPr marL="342900" indent="-342900" eaLnBrk="1" hangingPunct="1">
              <a:buFont typeface="Arial" pitchFamily="34" charset="0"/>
              <a:buChar char="•"/>
              <a:defRPr/>
            </a:pPr>
            <a:r>
              <a:rPr lang="cs-CZ" dirty="0" smtClean="0">
                <a:latin typeface="+mn-lt"/>
              </a:rPr>
              <a:t>Informační systém cizinců. </a:t>
            </a:r>
            <a:endParaRPr lang="cs-CZ" dirty="0">
              <a:latin typeface="+mn-lt"/>
            </a:endParaRPr>
          </a:p>
        </p:txBody>
      </p:sp>
      <p:pic>
        <p:nvPicPr>
          <p:cNvPr id="10244" name="Obrázek 5" descr="czech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84313"/>
            <a:ext cx="217011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3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7000"/>
            <a:ext cx="9144000" cy="534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065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196752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sz="2800" dirty="0" err="1" smtClean="0">
                <a:solidFill>
                  <a:srgbClr val="868673"/>
                </a:solidFill>
              </a:rPr>
              <a:t>CzechPOINT@home</a:t>
            </a:r>
            <a:r>
              <a:rPr lang="cs-CZ" altLang="cs-CZ" sz="2800" dirty="0" smtClean="0">
                <a:solidFill>
                  <a:srgbClr val="868673"/>
                </a:solidFill>
              </a:rPr>
              <a:t> - Základní registry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1916832"/>
            <a:ext cx="8713788" cy="4924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 eaLnBrk="1" hangingPunct="1">
              <a:defRPr/>
            </a:pPr>
            <a:r>
              <a:rPr lang="cs-CZ" sz="2400" dirty="0">
                <a:latin typeface="+mn-lt"/>
              </a:rPr>
              <a:t>Veřejné registry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z Veřejného rejstříku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z Insolvenčního rejstříku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z Rejstříku trestů právnických osob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z Živnostenského </a:t>
            </a:r>
            <a:r>
              <a:rPr lang="cs-CZ" sz="1400" dirty="0" smtClean="0">
                <a:latin typeface="+mn-lt"/>
              </a:rPr>
              <a:t>rejstříku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bodového hodnocení řidiče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ze Seznamu kvalifikovaných dodavatelů</a:t>
            </a:r>
          </a:p>
          <a:p>
            <a:pPr marL="342900" indent="-342900" algn="just" eaLnBrk="1" hangingPunct="1">
              <a:defRPr/>
            </a:pPr>
            <a:r>
              <a:rPr lang="cs-CZ" sz="2400" dirty="0">
                <a:latin typeface="+mn-lt"/>
              </a:rPr>
              <a:t>Základní registry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údajů z Registru obyvatel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o využití údajů z Registru obyvatel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Změna údajů při zjištění nesouladu v Registru obyvatel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údajů z Registru osob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Výpis o využití údajů z Registru osob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Změna údajů v Registru osob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Poskytnutí údajů třetí osobě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Odvolání poskytnutí údajů třetí osobě</a:t>
            </a:r>
          </a:p>
          <a:p>
            <a:pPr marL="342900" indent="-342900" algn="just" eaLnBrk="1" hangingPunct="1">
              <a:buFont typeface="Arial" panose="020B0604020202020204" pitchFamily="34" charset="0"/>
              <a:buChar char="•"/>
              <a:defRPr/>
            </a:pPr>
            <a:r>
              <a:rPr lang="cs-CZ" sz="1400" dirty="0">
                <a:latin typeface="+mn-lt"/>
              </a:rPr>
              <a:t>Veřejný výpis údajů z Registru osob</a:t>
            </a:r>
          </a:p>
          <a:p>
            <a:pPr algn="just" eaLnBrk="1" hangingPunct="1">
              <a:defRPr/>
            </a:pPr>
            <a:r>
              <a:rPr lang="cs-CZ" dirty="0">
                <a:latin typeface="+mn-lt"/>
              </a:rPr>
              <a:t>Přehled dob důchodového pojištění </a:t>
            </a:r>
          </a:p>
          <a:p>
            <a:pPr algn="just" eaLnBrk="1" hangingPunct="1">
              <a:defRPr/>
            </a:pPr>
            <a:r>
              <a:rPr lang="cs-CZ" sz="1400" dirty="0">
                <a:latin typeface="+mn-lt"/>
              </a:rPr>
              <a:t>https://eportal.cssz.cz/web/portal/zobraz-dobu-pojisteni-portlet</a:t>
            </a:r>
          </a:p>
          <a:p>
            <a:pPr algn="just" eaLnBrk="1" hangingPunct="1">
              <a:defRPr/>
            </a:pPr>
            <a:r>
              <a:rPr lang="cs-CZ" sz="2400" dirty="0">
                <a:hlinkClick r:id="rId2"/>
              </a:rPr>
              <a:t>https://portal.gov.cz/portal/obcan/cph/</a:t>
            </a:r>
            <a:endParaRPr lang="cs-CZ" sz="1400" dirty="0">
              <a:latin typeface="+mn-lt"/>
            </a:endParaRPr>
          </a:p>
        </p:txBody>
      </p:sp>
      <p:pic>
        <p:nvPicPr>
          <p:cNvPr id="12292" name="Obrázek 5" descr="czechpoin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963" y="973535"/>
            <a:ext cx="2170112" cy="130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878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1484313"/>
            <a:ext cx="8351838" cy="576262"/>
          </a:xfrm>
        </p:spPr>
        <p:txBody>
          <a:bodyPr/>
          <a:lstStyle/>
          <a:p>
            <a:pPr eaLnBrk="1" hangingPunct="1"/>
            <a:r>
              <a:rPr lang="cs-CZ" altLang="cs-CZ" dirty="0" smtClean="0">
                <a:solidFill>
                  <a:srgbClr val="868673"/>
                </a:solidFill>
              </a:rPr>
              <a:t>Datová schránka a ISDS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23850" y="2060575"/>
            <a:ext cx="8713788" cy="5432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lvl="1" indent="-342900" eaLnBrk="1" hangingPunct="1"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Zásadní změna způsobu doručování (přijímání a podávání) úředních dokumentů – </a:t>
            </a:r>
            <a:r>
              <a:rPr lang="cs-CZ" sz="2400" b="1" dirty="0">
                <a:latin typeface="+mn-lt"/>
              </a:rPr>
              <a:t>datová schránka a ISDS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Zrovnoprávnění elektronického a listinného dokumentu – proto </a:t>
            </a:r>
            <a:r>
              <a:rPr lang="cs-CZ" sz="2400" b="1" dirty="0">
                <a:latin typeface="+mn-lt"/>
              </a:rPr>
              <a:t>autorizovaná konverze dokumentů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dirty="0">
                <a:latin typeface="+mn-lt"/>
              </a:rPr>
              <a:t>S tím úzce souvisí:</a:t>
            </a:r>
          </a:p>
          <a:p>
            <a:pPr marL="800100" lvl="1" indent="-34290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elektronický podpis</a:t>
            </a:r>
          </a:p>
          <a:p>
            <a:pPr marL="800100" lvl="1" indent="-342900" eaLnBrk="1" hangingPunct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archivní zákon</a:t>
            </a:r>
          </a:p>
          <a:p>
            <a:pPr marL="342900" indent="-342900" eaLnBrk="1" hangingPunct="1">
              <a:spcBef>
                <a:spcPts val="600"/>
              </a:spcBef>
              <a:buFont typeface="Courier New" pitchFamily="49" charset="0"/>
              <a:buChar char="o"/>
              <a:defRPr/>
            </a:pPr>
            <a:r>
              <a:rPr lang="cs-CZ" sz="2400" b="1" dirty="0">
                <a:latin typeface="+mn-lt"/>
              </a:rPr>
              <a:t>Orgány veřejné moci (</a:t>
            </a:r>
            <a:r>
              <a:rPr lang="cs-CZ" sz="2400" b="1" dirty="0" err="1">
                <a:latin typeface="+mn-lt"/>
              </a:rPr>
              <a:t>OVM</a:t>
            </a:r>
            <a:r>
              <a:rPr lang="cs-CZ" sz="2400" b="1" dirty="0">
                <a:latin typeface="+mn-lt"/>
              </a:rPr>
              <a:t>)</a:t>
            </a:r>
            <a:r>
              <a:rPr lang="cs-CZ" sz="2400" dirty="0">
                <a:latin typeface="+mn-lt"/>
              </a:rPr>
              <a:t>: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státní orgány a územní samosprávné celky</a:t>
            </a:r>
          </a:p>
          <a:p>
            <a:pPr marL="800100" lvl="1" indent="-342900" eaLnBrk="1" hangingPunct="1">
              <a:buFont typeface="Arial" pitchFamily="34" charset="0"/>
              <a:buChar char="•"/>
              <a:defRPr/>
            </a:pPr>
            <a:r>
              <a:rPr lang="cs-CZ" sz="2400" dirty="0">
                <a:latin typeface="+mn-lt"/>
              </a:rPr>
              <a:t>fyzické a právnické osoby, pokud jim byla svěřena působnost v oblasti veřejné správy</a:t>
            </a:r>
          </a:p>
          <a:p>
            <a:pPr marL="800100" lvl="1" indent="-3429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cs-CZ" sz="2400" dirty="0">
              <a:latin typeface="+mn-lt"/>
            </a:endParaRPr>
          </a:p>
          <a:p>
            <a:pPr marL="800100" lvl="1" indent="-342900" eaLnBrk="1" hangingPunct="1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cs-CZ" sz="2400" dirty="0">
              <a:latin typeface="+mn-lt"/>
            </a:endParaRPr>
          </a:p>
        </p:txBody>
      </p:sp>
      <p:pic>
        <p:nvPicPr>
          <p:cNvPr id="13316" name="Obrázek 4" descr="logo-datove-schrank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813" y="1268413"/>
            <a:ext cx="18669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740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tiv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tiv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230</TotalTime>
  <Words>871</Words>
  <Application>Microsoft Office PowerPoint</Application>
  <PresentationFormat>Předvádění na obrazovce (4:3)</PresentationFormat>
  <Paragraphs>175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Arial Narrow</vt:lpstr>
      <vt:lpstr>Courier New</vt:lpstr>
      <vt:lpstr>Symbol</vt:lpstr>
      <vt:lpstr>Wingdings</vt:lpstr>
      <vt:lpstr>Motiv Office</vt:lpstr>
      <vt:lpstr>eGovernment neboli elektronizace veřejné správy </vt:lpstr>
      <vt:lpstr>Obsah </vt:lpstr>
      <vt:lpstr>Co je eGovernment</vt:lpstr>
      <vt:lpstr>eGovernment jako nástroj modernizace veřejné správy</vt:lpstr>
      <vt:lpstr>CzechPOINT</vt:lpstr>
      <vt:lpstr>CzechPOINT a Czech POINT@office</vt:lpstr>
      <vt:lpstr>Prezentace aplikace PowerPoint</vt:lpstr>
      <vt:lpstr>CzechPOINT@home - Základní registry</vt:lpstr>
      <vt:lpstr>Datová schránka a ISDS</vt:lpstr>
      <vt:lpstr>Základní registry – základní pojmy</vt:lpstr>
      <vt:lpstr>Základní registry – dopady pro občana</vt:lpstr>
      <vt:lpstr>Základní registry – dopady na OVM</vt:lpstr>
      <vt:lpstr>Základní registry – základní pojmy</vt:lpstr>
      <vt:lpstr>Ukázka agendy a činnostní role</vt:lpstr>
      <vt:lpstr>Základní registry – schéma</vt:lpstr>
      <vt:lpstr>Základní registry – REGISTR ÚZEMNÍ IDENTIFIKACE</vt:lpstr>
      <vt:lpstr>Základní registry – REGISTR OBYVATEL - ROB</vt:lpstr>
      <vt:lpstr>Základní registry – REGISTR OSOB - ROS</vt:lpstr>
      <vt:lpstr>Základní registry – REGISTR PRÁV A POVINNOSTÍ</vt:lpstr>
      <vt:lpstr>Centrální agendové informační systémy </vt:lpstr>
      <vt:lpstr>eIDAS</vt:lpstr>
      <vt:lpstr>eIDAS</vt:lpstr>
      <vt:lpstr>Děkuji za pozornost.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Pavel Kopecký</dc:creator>
  <cp:lastModifiedBy>Pavel Kopecký</cp:lastModifiedBy>
  <cp:revision>17</cp:revision>
  <dcterms:created xsi:type="dcterms:W3CDTF">2017-10-13T06:13:37Z</dcterms:created>
  <dcterms:modified xsi:type="dcterms:W3CDTF">2019-02-01T06:37:04Z</dcterms:modified>
</cp:coreProperties>
</file>